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Poppins"/>
      <p:regular r:id="rId51"/>
      <p:bold r:id="rId52"/>
      <p:italic r:id="rId53"/>
      <p:boldItalic r:id="rId54"/>
    </p:embeddedFont>
    <p:embeddedFont>
      <p:font typeface="Montserrat Medium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regular.fntdata"/><Relationship Id="rId50" Type="http://schemas.openxmlformats.org/officeDocument/2006/relationships/slide" Target="slides/slide45.xml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6.xml"/><Relationship Id="rId55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1eeb3d02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1eeb3d02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1eeb3d02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1eeb3d02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1eeb3d02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1eeb3d02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1eeb3d02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1eeb3d02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1eeb3d02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1eeb3d02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1eeb3d02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1eeb3d02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1eeb3d02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1eeb3d02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1eeb3d02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1eeb3d02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1eeb3d02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1eeb3d02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1eeb3d02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1eeb3d02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1eeb3d02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1eeb3d02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1eeb3d02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1eeb3d02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1eeb3d02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1eeb3d02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1eeb3d02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1eeb3d02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1eeb3d02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1eeb3d02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1eeb3d02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1eeb3d02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1eeb3d02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1eeb3d02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1eeb3d02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1eeb3d02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1eeb3d02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1eeb3d02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1eeb3d02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1eeb3d02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1eeb3d02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1eeb3d02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1eeb3d02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1eeb3d02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1eeb3d02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1eeb3d02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1eeb3d02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1eeb3d02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1eeb3d02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1eeb3d02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1eeb3d02c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1eeb3d02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1eeb3d02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1eeb3d02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1eeb3d02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1eeb3d02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1eeb3d02c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1eeb3d02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1eeb3d02c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1eeb3d02c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1eeb3d02c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1eeb3d02c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1eeb3d02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1eeb3d02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1eeb3d02c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1eeb3d02c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1eeb3d02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1eeb3d02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1eeb3d02c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1eeb3d02c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1eeb3d02c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1eeb3d02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1eeb3d02c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1eeb3d02c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1eeb3d02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1eeb3d02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1eeb3d02c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1eeb3d02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1eeb3d02c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1eeb3d02c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1eeb3d02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1eeb3d02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eeb3d02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eeb3d02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1eeb3d02c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1eeb3d02c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1eeb3d0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1eeb3d0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1eeb3d02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1eeb3d02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57800" y="98175"/>
            <a:ext cx="8637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EA8DE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346033" y="474275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0EA8DE"/>
                </a:solidFill>
              </a:defRPr>
            </a:lvl1pPr>
            <a:lvl2pPr lvl="1" rtl="0">
              <a:buNone/>
              <a:defRPr>
                <a:solidFill>
                  <a:srgbClr val="0EA8DE"/>
                </a:solidFill>
              </a:defRPr>
            </a:lvl2pPr>
            <a:lvl3pPr lvl="2" rtl="0">
              <a:buNone/>
              <a:defRPr>
                <a:solidFill>
                  <a:srgbClr val="0EA8DE"/>
                </a:solidFill>
              </a:defRPr>
            </a:lvl3pPr>
            <a:lvl4pPr lvl="3" rtl="0">
              <a:buNone/>
              <a:defRPr>
                <a:solidFill>
                  <a:srgbClr val="0EA8DE"/>
                </a:solidFill>
              </a:defRPr>
            </a:lvl4pPr>
            <a:lvl5pPr lvl="4" rtl="0">
              <a:buNone/>
              <a:defRPr>
                <a:solidFill>
                  <a:srgbClr val="0EA8DE"/>
                </a:solidFill>
              </a:defRPr>
            </a:lvl5pPr>
            <a:lvl6pPr lvl="5" rtl="0">
              <a:buNone/>
              <a:defRPr>
                <a:solidFill>
                  <a:srgbClr val="0EA8DE"/>
                </a:solidFill>
              </a:defRPr>
            </a:lvl6pPr>
            <a:lvl7pPr lvl="6" rtl="0">
              <a:buNone/>
              <a:defRPr>
                <a:solidFill>
                  <a:srgbClr val="0EA8DE"/>
                </a:solidFill>
              </a:defRPr>
            </a:lvl7pPr>
            <a:lvl8pPr lvl="7" rtl="0">
              <a:buNone/>
              <a:defRPr>
                <a:solidFill>
                  <a:srgbClr val="0EA8DE"/>
                </a:solidFill>
              </a:defRPr>
            </a:lvl8pPr>
            <a:lvl9pPr lvl="8" rtl="0">
              <a:buNone/>
              <a:defRPr>
                <a:solidFill>
                  <a:srgbClr val="0EA8D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93363" t="93811"/>
          <a:stretch/>
        </p:blipFill>
        <p:spPr>
          <a:xfrm>
            <a:off x="0" y="4825200"/>
            <a:ext cx="606903" cy="3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152825" y="-5875"/>
            <a:ext cx="52800" cy="446700"/>
          </a:xfrm>
          <a:prstGeom prst="rect">
            <a:avLst/>
          </a:prstGeom>
          <a:solidFill>
            <a:srgbClr val="0EA8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2725" y="633350"/>
            <a:ext cx="72183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JRE(Java Runtime Environment)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400" y="1152475"/>
            <a:ext cx="9144001" cy="399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</a:t>
            </a:r>
            <a:r>
              <a:rPr lang="en"/>
              <a:t>ClassLoader Works in Java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8175"/>
            <a:ext cx="9144000" cy="40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ClassLoader Works in Java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75" y="1152475"/>
            <a:ext cx="8830249" cy="268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ClassLoader Works in Java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5773"/>
            <a:ext cx="8972550" cy="37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By</a:t>
            </a:r>
            <a:r>
              <a:rPr lang="en"/>
              <a:t> ClassLoader 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0" y="1152482"/>
            <a:ext cx="9144001" cy="3167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java.lang.Class class</a:t>
            </a:r>
            <a:r>
              <a:rPr lang="en"/>
              <a:t> 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0" y="1152478"/>
            <a:ext cx="9143999" cy="263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java.lang.Class class 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0" y="1152475"/>
            <a:ext cx="871040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Linking By Classloader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00" y="1017725"/>
            <a:ext cx="8722201" cy="403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Initialization</a:t>
            </a:r>
            <a:r>
              <a:rPr lang="en"/>
              <a:t> By Classloader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2"/>
            <a:ext cx="9143999" cy="2740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</a:t>
            </a:r>
            <a:r>
              <a:rPr lang="en"/>
              <a:t>Classloader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4"/>
            <a:ext cx="9143999" cy="344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</a:t>
            </a:r>
            <a:r>
              <a:rPr lang="en"/>
              <a:t>Classloader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152475"/>
            <a:ext cx="8807827" cy="25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JRE(Java Runtime Environment)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3625"/>
            <a:ext cx="8733350" cy="15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</a:t>
            </a:r>
            <a:r>
              <a:rPr lang="en"/>
              <a:t>Classloader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5" y="1152467"/>
            <a:ext cx="9143998" cy="2302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 Memory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4025"/>
            <a:ext cx="689215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 Memory(Method Area and Heap Area)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" y="1078546"/>
            <a:ext cx="9144000" cy="3277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 Memory(Stack Area)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5"/>
            <a:ext cx="9144001" cy="253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 Memory(PC Registers and Native Method Area)</a:t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5" y="1175526"/>
            <a:ext cx="9144001" cy="279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 : Execution Engine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75" y="1017725"/>
            <a:ext cx="8953501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 : Execution Engine(Interpreter and JIT)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7"/>
            <a:ext cx="9144001" cy="407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 : Execution Engine(Interpreter and JIT)</a:t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5" y="1212284"/>
            <a:ext cx="9144000" cy="3296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Bytecode Verifier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2019"/>
            <a:ext cx="9144000" cy="359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JIT(Just in time Compiler)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0" y="1129702"/>
            <a:ext cx="9144000" cy="288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JDK(Java Development Kit)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487599" cy="38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Java: JIT(Just in time Compiler)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0" y="1129702"/>
            <a:ext cx="9144000" cy="288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JVM:Java Native Interface</a:t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25" y="1152464"/>
            <a:ext cx="9144000" cy="249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Principle in Java</a:t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0" y="1106961"/>
            <a:ext cx="9144001" cy="3507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Principle in Java</a:t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2442"/>
            <a:ext cx="9144002" cy="3118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(Single Responsibility Principle)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9363"/>
            <a:ext cx="9143998" cy="260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(Single Responsibility Principle)</a:t>
            </a:r>
            <a:endParaRPr/>
          </a:p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9154"/>
            <a:ext cx="9144000" cy="3904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(Open Closed Principle)</a:t>
            </a:r>
            <a:endParaRPr/>
          </a:p>
        </p:txBody>
      </p:sp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9"/>
            <a:ext cx="9144002" cy="184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(Open Closed Principle)</a:t>
            </a:r>
            <a:endParaRPr/>
          </a:p>
        </p:txBody>
      </p:sp>
      <p:sp>
        <p:nvSpPr>
          <p:cNvPr id="313" name="Google Shape;31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5" y="1017725"/>
            <a:ext cx="8875074" cy="36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(Open Closed Principle)</a:t>
            </a:r>
            <a:endParaRPr/>
          </a:p>
        </p:txBody>
      </p:sp>
      <p:sp>
        <p:nvSpPr>
          <p:cNvPr id="320" name="Google Shape;32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3848"/>
            <a:ext cx="9143999" cy="35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(Liskov Substitution Principle)</a:t>
            </a:r>
            <a:endParaRPr/>
          </a:p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561"/>
            <a:ext cx="9143999" cy="257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JDK(Java Development Kit)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1844"/>
            <a:ext cx="9144001" cy="138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(Liskov Substitution Principle)</a:t>
            </a:r>
            <a:endParaRPr/>
          </a:p>
        </p:txBody>
      </p:sp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75" y="1175750"/>
            <a:ext cx="7209050" cy="37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(Interface Segregation Principle)</a:t>
            </a:r>
            <a:endParaRPr/>
          </a:p>
        </p:txBody>
      </p:sp>
      <p:sp>
        <p:nvSpPr>
          <p:cNvPr id="341" name="Google Shape;34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0" y="1252205"/>
            <a:ext cx="9143998" cy="290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(Interface Segregation Principle)</a:t>
            </a:r>
            <a:endParaRPr/>
          </a:p>
        </p:txBody>
      </p:sp>
      <p:sp>
        <p:nvSpPr>
          <p:cNvPr id="348" name="Google Shape;34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681049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(Dependency Inversion Principle)</a:t>
            </a:r>
            <a:endParaRPr/>
          </a:p>
        </p:txBody>
      </p:sp>
      <p:sp>
        <p:nvSpPr>
          <p:cNvPr id="355" name="Google Shape;35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5268"/>
            <a:ext cx="9144001" cy="3052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(Dependency Inversion Principle)</a:t>
            </a:r>
            <a:endParaRPr/>
          </a:p>
        </p:txBody>
      </p:sp>
      <p:sp>
        <p:nvSpPr>
          <p:cNvPr id="362" name="Google Shape;36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8177"/>
            <a:ext cx="9143999" cy="39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(Dependency Inversion Principle)</a:t>
            </a:r>
            <a:endParaRPr/>
          </a:p>
        </p:txBody>
      </p:sp>
      <p:sp>
        <p:nvSpPr>
          <p:cNvPr id="369" name="Google Shape;36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986476" cy="39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Java Program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9"/>
            <a:ext cx="9144000" cy="3565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 And Execution Of A </a:t>
            </a:r>
            <a:r>
              <a:rPr lang="en"/>
              <a:t>Java Program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5573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JVM Architecture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374124" cy="38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ClassLoader in Java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4025"/>
            <a:ext cx="662665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ClassLoader in Java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4711"/>
            <a:ext cx="6019800" cy="34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